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23_3F67FC7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83" r:id="rId5"/>
    <p:sldId id="290" r:id="rId6"/>
    <p:sldId id="291"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9017AC-E5E6-94FA-866F-AF61FB12B8A1}" name="Lanard Ingram" initials="LI" userId="S::lingram@degc.org::0de4157e-a790-47ca-906c-9aaa245f3c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49"/>
    <a:srgbClr val="71B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79" d="100"/>
          <a:sy n="79" d="100"/>
        </p:scale>
        <p:origin x="744"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comments/modernComment_123_3F67FC7A.xml><?xml version="1.0" encoding="utf-8"?>
<p188:cmLst xmlns:a="http://schemas.openxmlformats.org/drawingml/2006/main" xmlns:r="http://schemas.openxmlformats.org/officeDocument/2006/relationships" xmlns:p188="http://schemas.microsoft.com/office/powerpoint/2018/8/main">
  <p188:cm id="{EDCBF9F4-C6A6-4051-A407-727107056EFD}" authorId="{599017AC-E5E6-94FA-866F-AF61FB12B8A1}" created="2025-07-14T14:25:32.223">
    <ac:txMkLst xmlns:ac="http://schemas.microsoft.com/office/drawing/2013/main/command">
      <pc:docMk xmlns:pc="http://schemas.microsoft.com/office/powerpoint/2013/main/command"/>
      <pc:sldMk xmlns:pc="http://schemas.microsoft.com/office/powerpoint/2013/main/command" cId="1063779450" sldId="291"/>
      <ac:spMk id="5" creationId="{C743072D-DCE4-4213-B1C2-F012482C009C}"/>
      <ac:txMk cp="0" len="20">
        <ac:context len="21" hash="790086601"/>
      </ac:txMk>
    </ac:txMkLst>
    <p188:pos x="6722533" y="270933"/>
    <p188:txBody>
      <a:bodyPr/>
      <a:lstStyle/>
      <a:p>
        <a:r>
          <a:rPr lang="en-US"/>
          <a:t>[@Jasmine Ramirez] nice idea!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30958-6827-4F6F-9340-96C70171F84D}"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A5A64-312E-4F86-BF56-10503142F42F}" type="slidenum">
              <a:rPr lang="en-US" smtClean="0"/>
              <a:t>‹#›</a:t>
            </a:fld>
            <a:endParaRPr lang="en-US"/>
          </a:p>
        </p:txBody>
      </p:sp>
    </p:spTree>
    <p:extLst>
      <p:ext uri="{BB962C8B-B14F-4D97-AF65-F5344CB8AC3E}">
        <p14:creationId xmlns:p14="http://schemas.microsoft.com/office/powerpoint/2010/main" val="369978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12DF-4C3A-0436-2CA9-C950C08F8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68274-C8F7-9198-6A3E-B5D06E922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A26EAF-F3D2-AFB6-2268-3B6D236EA6BB}"/>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5" name="Footer Placeholder 4">
            <a:extLst>
              <a:ext uri="{FF2B5EF4-FFF2-40B4-BE49-F238E27FC236}">
                <a16:creationId xmlns:a16="http://schemas.microsoft.com/office/drawing/2014/main" id="{7F879A3E-3D09-92A9-8F15-9B1846C4E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C9D66-F4D1-8178-12EF-DD42FD4666DA}"/>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1222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1112-1E5D-740F-35FA-8F6510D376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4B0E37-1044-93CB-A5A9-08200879C2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83207-1E53-22F2-F1D7-14F6ABF7CB39}"/>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5" name="Footer Placeholder 4">
            <a:extLst>
              <a:ext uri="{FF2B5EF4-FFF2-40B4-BE49-F238E27FC236}">
                <a16:creationId xmlns:a16="http://schemas.microsoft.com/office/drawing/2014/main" id="{2DD36EE0-1613-E1A5-DBE6-542889B40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16C45-B13D-D64F-2991-133BBEB43D9A}"/>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258874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F5A582-C389-B529-927D-603DAE56A7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90D775-BE28-FDDE-563C-AAD3DC1C6E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17222-0D1C-6563-2745-119B33E6D0E2}"/>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5" name="Footer Placeholder 4">
            <a:extLst>
              <a:ext uri="{FF2B5EF4-FFF2-40B4-BE49-F238E27FC236}">
                <a16:creationId xmlns:a16="http://schemas.microsoft.com/office/drawing/2014/main" id="{7F9E53F7-3446-DC29-9F24-A1D044712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1AAAE-7D18-EE37-AC50-0968D0B52DD1}"/>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317303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6652-E0A4-30D5-E072-A9306239EB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8D723-CD5E-4984-446C-0E57F40D7A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B50F4-C2A4-5BEF-70BC-4332EC788FA5}"/>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5" name="Footer Placeholder 4">
            <a:extLst>
              <a:ext uri="{FF2B5EF4-FFF2-40B4-BE49-F238E27FC236}">
                <a16:creationId xmlns:a16="http://schemas.microsoft.com/office/drawing/2014/main" id="{F1691983-0CEA-4E7B-F4F3-362109EE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01614-AEE5-E4D1-AFF0-F1DED71E3FCA}"/>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423112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192F-BB21-BF4D-51F3-35B9DA797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3F601F-DED9-9B29-749B-D1C7AAAE9F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804ED-04A9-3E45-8C5C-DF89A17148AA}"/>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5" name="Footer Placeholder 4">
            <a:extLst>
              <a:ext uri="{FF2B5EF4-FFF2-40B4-BE49-F238E27FC236}">
                <a16:creationId xmlns:a16="http://schemas.microsoft.com/office/drawing/2014/main" id="{5AB6CA94-6BA5-912D-E429-3FB1470D2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66FF8-B6CF-C487-378C-13EA4F8ED2A6}"/>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56063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3970-8A9D-1143-B6D8-83C5A5789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58CB3-F332-2640-673A-F62D77EC9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3D52BC-CF87-E295-EE98-0D1611EF6C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31B451-D858-4791-B0C8-398EF2EF20F1}"/>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6" name="Footer Placeholder 5">
            <a:extLst>
              <a:ext uri="{FF2B5EF4-FFF2-40B4-BE49-F238E27FC236}">
                <a16:creationId xmlns:a16="http://schemas.microsoft.com/office/drawing/2014/main" id="{853F69B2-DAE4-B28C-273C-5ECE7924D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E2816-A41C-EA78-371C-960DC0FA22D3}"/>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168039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05BE-4F9B-F8FC-492A-756FB24D07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529323-D540-0888-02A5-DD78134A7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8133E3-5F6D-F148-B9E1-9947CCAE3C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DC292-423D-AD46-7E45-79D1CD331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5A6D9-C580-4124-A546-76A705776C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8CBCCE-B068-769C-7510-8EBF3BD0D683}"/>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8" name="Footer Placeholder 7">
            <a:extLst>
              <a:ext uri="{FF2B5EF4-FFF2-40B4-BE49-F238E27FC236}">
                <a16:creationId xmlns:a16="http://schemas.microsoft.com/office/drawing/2014/main" id="{111AD4A6-34C6-D4D4-FF45-7B479A214F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63806-ADDE-BDD8-5FD6-0BC2E989BFD1}"/>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345001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B87C-D8FF-D533-4E0F-B0144CA9D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025ED4-96B2-A932-5B41-DCDC309EC85F}"/>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4" name="Footer Placeholder 3">
            <a:extLst>
              <a:ext uri="{FF2B5EF4-FFF2-40B4-BE49-F238E27FC236}">
                <a16:creationId xmlns:a16="http://schemas.microsoft.com/office/drawing/2014/main" id="{625941CE-AD36-7C6C-5796-FBA1E0DB8C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E1028F-3DE1-BD36-4FC5-E838920BAD67}"/>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258754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648A0-F4CC-7151-47BB-C32A2F2FBC2B}"/>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3" name="Footer Placeholder 2">
            <a:extLst>
              <a:ext uri="{FF2B5EF4-FFF2-40B4-BE49-F238E27FC236}">
                <a16:creationId xmlns:a16="http://schemas.microsoft.com/office/drawing/2014/main" id="{D9FD8DFF-9A6A-1FFB-3F56-95BF49BE9E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9874CA-76EB-4C62-C661-8D70A80B3FCA}"/>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146014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7D96-26CF-F41B-875E-13FBD84AD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ADCF2F-F9D2-3AA9-FB41-D6F4273C0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BB0A2C-3304-9B04-216A-C63C83A4D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10858-D671-EC6C-4C8D-A823DA6C3730}"/>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6" name="Footer Placeholder 5">
            <a:extLst>
              <a:ext uri="{FF2B5EF4-FFF2-40B4-BE49-F238E27FC236}">
                <a16:creationId xmlns:a16="http://schemas.microsoft.com/office/drawing/2014/main" id="{4423FEBE-78C3-72AB-44B9-B2983CFCE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9A0AD-9654-5A23-9475-9E15B282196A}"/>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233156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5B4B-955C-134E-5FA3-DC6CFE833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407775-B9D0-471B-B234-A42D5E717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C4250B-081B-B91A-37E3-A8D9F243C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E9D46-484C-C764-B1E4-43CDBF05B438}"/>
              </a:ext>
            </a:extLst>
          </p:cNvPr>
          <p:cNvSpPr>
            <a:spLocks noGrp="1"/>
          </p:cNvSpPr>
          <p:nvPr>
            <p:ph type="dt" sz="half" idx="10"/>
          </p:nvPr>
        </p:nvSpPr>
        <p:spPr/>
        <p:txBody>
          <a:bodyPr/>
          <a:lstStyle/>
          <a:p>
            <a:fld id="{AD28585A-8DAF-4BC3-AA34-64162C2AE25B}" type="datetimeFigureOut">
              <a:rPr lang="en-US" smtClean="0"/>
              <a:t>7/28/2025</a:t>
            </a:fld>
            <a:endParaRPr lang="en-US"/>
          </a:p>
        </p:txBody>
      </p:sp>
      <p:sp>
        <p:nvSpPr>
          <p:cNvPr id="6" name="Footer Placeholder 5">
            <a:extLst>
              <a:ext uri="{FF2B5EF4-FFF2-40B4-BE49-F238E27FC236}">
                <a16:creationId xmlns:a16="http://schemas.microsoft.com/office/drawing/2014/main" id="{3C8DFA35-EEA4-CDA3-2909-E7277126D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CC01D-E5FE-3796-BD94-717BCD43A445}"/>
              </a:ext>
            </a:extLst>
          </p:cNvPr>
          <p:cNvSpPr>
            <a:spLocks noGrp="1"/>
          </p:cNvSpPr>
          <p:nvPr>
            <p:ph type="sldNum" sz="quarter" idx="12"/>
          </p:nvPr>
        </p:nvSpPr>
        <p:spPr/>
        <p:txBody>
          <a:bodyPr/>
          <a:lstStyle/>
          <a:p>
            <a:fld id="{F6DEA2CD-3220-46EF-BF12-50DABB39C76F}" type="slidenum">
              <a:rPr lang="en-US" smtClean="0"/>
              <a:t>‹#›</a:t>
            </a:fld>
            <a:endParaRPr lang="en-US"/>
          </a:p>
        </p:txBody>
      </p:sp>
    </p:spTree>
    <p:extLst>
      <p:ext uri="{BB962C8B-B14F-4D97-AF65-F5344CB8AC3E}">
        <p14:creationId xmlns:p14="http://schemas.microsoft.com/office/powerpoint/2010/main" val="312507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4F138E-AD70-364B-3D8F-6AD1CF2DD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1CFEA-0EE4-9ACA-A3F4-7443A73B6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5103D-9F31-4DF4-0731-720A6779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28585A-8DAF-4BC3-AA34-64162C2AE25B}" type="datetimeFigureOut">
              <a:rPr lang="en-US" smtClean="0"/>
              <a:t>7/28/2025</a:t>
            </a:fld>
            <a:endParaRPr lang="en-US"/>
          </a:p>
        </p:txBody>
      </p:sp>
      <p:sp>
        <p:nvSpPr>
          <p:cNvPr id="5" name="Footer Placeholder 4">
            <a:extLst>
              <a:ext uri="{FF2B5EF4-FFF2-40B4-BE49-F238E27FC236}">
                <a16:creationId xmlns:a16="http://schemas.microsoft.com/office/drawing/2014/main" id="{9CDF58C2-6C00-9F99-D4F0-A04358AACC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118D6E-505A-636D-4961-248E8DB42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DEA2CD-3220-46EF-BF12-50DABB39C76F}" type="slidenum">
              <a:rPr lang="en-US" smtClean="0"/>
              <a:t>‹#›</a:t>
            </a:fld>
            <a:endParaRPr lang="en-US"/>
          </a:p>
        </p:txBody>
      </p:sp>
    </p:spTree>
    <p:extLst>
      <p:ext uri="{BB962C8B-B14F-4D97-AF65-F5344CB8AC3E}">
        <p14:creationId xmlns:p14="http://schemas.microsoft.com/office/powerpoint/2010/main" val="170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23_3F67FC7A.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57F4-3066-A680-0A47-7EDE51D66CF2}"/>
            </a:ext>
          </a:extLst>
        </p:cNvPr>
        <p:cNvGrpSpPr/>
        <p:nvPr/>
      </p:nvGrpSpPr>
      <p:grpSpPr>
        <a:xfrm>
          <a:off x="0" y="0"/>
          <a:ext cx="0" cy="0"/>
          <a:chOff x="0" y="0"/>
          <a:chExt cx="0" cy="0"/>
        </a:xfrm>
      </p:grpSpPr>
      <p:pic>
        <p:nvPicPr>
          <p:cNvPr id="10" name="Picture 9" descr="A blue rectangle with white dots&#10;&#10;Description automatically generated">
            <a:extLst>
              <a:ext uri="{FF2B5EF4-FFF2-40B4-BE49-F238E27FC236}">
                <a16:creationId xmlns:a16="http://schemas.microsoft.com/office/drawing/2014/main" id="{12427843-765C-EDDE-853F-F0A39400F24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274D84E-D1BB-817E-E3A2-24FCE479C599}"/>
              </a:ext>
            </a:extLst>
          </p:cNvPr>
          <p:cNvSpPr txBox="1"/>
          <p:nvPr/>
        </p:nvSpPr>
        <p:spPr>
          <a:xfrm>
            <a:off x="2399607" y="1368829"/>
            <a:ext cx="9459884"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BIG IDEAS FOR FY ‘25-26</a:t>
            </a:r>
          </a:p>
          <a:p>
            <a:endParaRPr lang="en-US" sz="4400" dirty="0">
              <a:solidFill>
                <a:schemeClr val="bg1"/>
              </a:solidFill>
            </a:endParaRPr>
          </a:p>
          <a:p>
            <a:r>
              <a:rPr lang="en-US" sz="4400">
                <a:solidFill>
                  <a:schemeClr val="bg1"/>
                </a:solidFill>
              </a:rPr>
              <a:t>July </a:t>
            </a:r>
            <a:r>
              <a:rPr lang="en-US" sz="4400" dirty="0">
                <a:solidFill>
                  <a:schemeClr val="bg1"/>
                </a:solidFill>
              </a:rPr>
              <a:t>1, 2026</a:t>
            </a:r>
          </a:p>
        </p:txBody>
      </p:sp>
    </p:spTree>
    <p:extLst>
      <p:ext uri="{BB962C8B-B14F-4D97-AF65-F5344CB8AC3E}">
        <p14:creationId xmlns:p14="http://schemas.microsoft.com/office/powerpoint/2010/main" val="3774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5644E-1943-75CC-810A-90E2A6BD55A9}"/>
            </a:ext>
          </a:extLst>
        </p:cNvPr>
        <p:cNvGrpSpPr/>
        <p:nvPr/>
      </p:nvGrpSpPr>
      <p:grpSpPr>
        <a:xfrm>
          <a:off x="0" y="0"/>
          <a:ext cx="0" cy="0"/>
          <a:chOff x="0" y="0"/>
          <a:chExt cx="0" cy="0"/>
        </a:xfrm>
      </p:grpSpPr>
      <p:pic>
        <p:nvPicPr>
          <p:cNvPr id="10" name="Picture 9" descr="A blue rectangle with white dots&#10;&#10;Description automatically generated">
            <a:extLst>
              <a:ext uri="{FF2B5EF4-FFF2-40B4-BE49-F238E27FC236}">
                <a16:creationId xmlns:a16="http://schemas.microsoft.com/office/drawing/2014/main" id="{DEE2CC01-623F-1E3D-87DA-9A4D3C5909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F7A634-108D-49E5-7D62-40127BEDF518}"/>
              </a:ext>
            </a:extLst>
          </p:cNvPr>
          <p:cNvSpPr txBox="1"/>
          <p:nvPr/>
        </p:nvSpPr>
        <p:spPr>
          <a:xfrm>
            <a:off x="140304" y="124645"/>
            <a:ext cx="11798443" cy="1446550"/>
          </a:xfrm>
          <a:prstGeom prst="rect">
            <a:avLst/>
          </a:prstGeom>
          <a:noFill/>
        </p:spPr>
        <p:txBody>
          <a:bodyPr wrap="square" rtlCol="0">
            <a:spAutoFit/>
          </a:bodyPr>
          <a:lstStyle/>
          <a:p>
            <a:pPr algn="ctr"/>
            <a:r>
              <a:rPr lang="en-US" sz="4400" dirty="0">
                <a:solidFill>
                  <a:schemeClr val="bg1"/>
                </a:solidFill>
              </a:rPr>
              <a:t>Partner with the University of Michigan’s Center for Entrepreneurship </a:t>
            </a:r>
          </a:p>
        </p:txBody>
      </p:sp>
      <p:sp>
        <p:nvSpPr>
          <p:cNvPr id="3" name="TextBox 2">
            <a:extLst>
              <a:ext uri="{FF2B5EF4-FFF2-40B4-BE49-F238E27FC236}">
                <a16:creationId xmlns:a16="http://schemas.microsoft.com/office/drawing/2014/main" id="{CB60D629-82CE-497F-A3CE-13911E1DD631}"/>
              </a:ext>
            </a:extLst>
          </p:cNvPr>
          <p:cNvSpPr txBox="1"/>
          <p:nvPr/>
        </p:nvSpPr>
        <p:spPr>
          <a:xfrm>
            <a:off x="966740" y="1743756"/>
            <a:ext cx="10728479" cy="1200329"/>
          </a:xfrm>
          <a:prstGeom prst="rect">
            <a:avLst/>
          </a:prstGeom>
          <a:noFill/>
        </p:spPr>
        <p:txBody>
          <a:bodyPr wrap="square" rtlCol="0">
            <a:spAutoFit/>
          </a:bodyPr>
          <a:lstStyle/>
          <a:p>
            <a:pPr algn="ctr"/>
            <a:r>
              <a:rPr lang="en-US" dirty="0">
                <a:solidFill>
                  <a:schemeClr val="bg1"/>
                </a:solidFill>
              </a:rPr>
              <a:t>Collaborate with CFE to host events and raise awareness about DEGC as an outside resource for young entrepreneurs. We invite students, alumni, and connections to our events as one of CFE trek stops to educate people about the success of DEGC small businesses and why they should consider Detroit as a location to start their business.  </a:t>
            </a:r>
            <a:endParaRPr lang="en-US" sz="4400" dirty="0">
              <a:solidFill>
                <a:schemeClr val="bg1"/>
              </a:solidFill>
            </a:endParaRPr>
          </a:p>
        </p:txBody>
      </p:sp>
      <p:pic>
        <p:nvPicPr>
          <p:cNvPr id="4" name="Picture 3">
            <a:extLst>
              <a:ext uri="{FF2B5EF4-FFF2-40B4-BE49-F238E27FC236}">
                <a16:creationId xmlns:a16="http://schemas.microsoft.com/office/drawing/2014/main" id="{E30EE271-B8DF-89FA-8751-B4691A922F6C}"/>
              </a:ext>
            </a:extLst>
          </p:cNvPr>
          <p:cNvPicPr>
            <a:picLocks noChangeAspect="1"/>
          </p:cNvPicPr>
          <p:nvPr/>
        </p:nvPicPr>
        <p:blipFill>
          <a:blip r:embed="rId3"/>
          <a:stretch>
            <a:fillRect/>
          </a:stretch>
        </p:blipFill>
        <p:spPr>
          <a:xfrm>
            <a:off x="4122057" y="3168897"/>
            <a:ext cx="3485120" cy="3250634"/>
          </a:xfrm>
          <a:prstGeom prst="rect">
            <a:avLst/>
          </a:prstGeom>
        </p:spPr>
      </p:pic>
    </p:spTree>
    <p:extLst>
      <p:ext uri="{BB962C8B-B14F-4D97-AF65-F5344CB8AC3E}">
        <p14:creationId xmlns:p14="http://schemas.microsoft.com/office/powerpoint/2010/main" val="364819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B4BA-0576-3BB8-DF97-0DB23BFD36CD}"/>
            </a:ext>
          </a:extLst>
        </p:cNvPr>
        <p:cNvGrpSpPr/>
        <p:nvPr/>
      </p:nvGrpSpPr>
      <p:grpSpPr>
        <a:xfrm>
          <a:off x="0" y="0"/>
          <a:ext cx="0" cy="0"/>
          <a:chOff x="0" y="0"/>
          <a:chExt cx="0" cy="0"/>
        </a:xfrm>
      </p:grpSpPr>
      <p:pic>
        <p:nvPicPr>
          <p:cNvPr id="10" name="Picture 9" descr="A blue rectangle with white dots&#10;&#10;Description automatically generated">
            <a:extLst>
              <a:ext uri="{FF2B5EF4-FFF2-40B4-BE49-F238E27FC236}">
                <a16:creationId xmlns:a16="http://schemas.microsoft.com/office/drawing/2014/main" id="{4EC135F4-CAC6-2600-4C31-CD794BB2DF6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743072D-DCE4-4213-B1C2-F012482C009C}"/>
              </a:ext>
            </a:extLst>
          </p:cNvPr>
          <p:cNvSpPr txBox="1"/>
          <p:nvPr/>
        </p:nvSpPr>
        <p:spPr>
          <a:xfrm>
            <a:off x="2051352" y="633790"/>
            <a:ext cx="8118324" cy="769441"/>
          </a:xfrm>
          <a:prstGeom prst="rect">
            <a:avLst/>
          </a:prstGeom>
          <a:noFill/>
        </p:spPr>
        <p:txBody>
          <a:bodyPr wrap="square" rtlCol="0">
            <a:spAutoFit/>
          </a:bodyPr>
          <a:lstStyle/>
          <a:p>
            <a:pPr algn="ctr"/>
            <a:r>
              <a:rPr lang="en-US" sz="4400" dirty="0">
                <a:solidFill>
                  <a:schemeClr val="bg1"/>
                </a:solidFill>
              </a:rPr>
              <a:t>College Summit Event</a:t>
            </a:r>
          </a:p>
        </p:txBody>
      </p:sp>
      <p:sp>
        <p:nvSpPr>
          <p:cNvPr id="6" name="TextBox 5">
            <a:extLst>
              <a:ext uri="{FF2B5EF4-FFF2-40B4-BE49-F238E27FC236}">
                <a16:creationId xmlns:a16="http://schemas.microsoft.com/office/drawing/2014/main" id="{CCE970E6-CA80-21F2-F063-5B14285ED72C}"/>
              </a:ext>
            </a:extLst>
          </p:cNvPr>
          <p:cNvSpPr txBox="1"/>
          <p:nvPr/>
        </p:nvSpPr>
        <p:spPr>
          <a:xfrm>
            <a:off x="2119085" y="1499126"/>
            <a:ext cx="7953829" cy="1754326"/>
          </a:xfrm>
          <a:prstGeom prst="rect">
            <a:avLst/>
          </a:prstGeom>
          <a:noFill/>
        </p:spPr>
        <p:txBody>
          <a:bodyPr wrap="square" rtlCol="0">
            <a:spAutoFit/>
          </a:bodyPr>
          <a:lstStyle/>
          <a:p>
            <a:pPr algn="ctr"/>
            <a:r>
              <a:rPr lang="en-US" dirty="0">
                <a:solidFill>
                  <a:schemeClr val="bg1"/>
                </a:solidFill>
              </a:rPr>
              <a:t>Host an entrepreneurial event with local colleges, targeting students who are interested in starting their own business after graduation. Reach out to Wayne State, Eastern, the University of Michigan, Michigan State, </a:t>
            </a:r>
            <a:r>
              <a:rPr lang="en-US" dirty="0" err="1">
                <a:solidFill>
                  <a:schemeClr val="bg1"/>
                </a:solidFill>
              </a:rPr>
              <a:t>etc</a:t>
            </a:r>
            <a:r>
              <a:rPr lang="en-US" dirty="0">
                <a:solidFill>
                  <a:schemeClr val="bg1"/>
                </a:solidFill>
              </a:rPr>
              <a:t>, to connect with student-led business organizations and invite students to our summit to learn about DEGC. This educational event will raise awareness about DEGC’s work and Detroit’s growing economy. </a:t>
            </a:r>
          </a:p>
        </p:txBody>
      </p:sp>
      <p:pic>
        <p:nvPicPr>
          <p:cNvPr id="2" name="Picture 1">
            <a:extLst>
              <a:ext uri="{FF2B5EF4-FFF2-40B4-BE49-F238E27FC236}">
                <a16:creationId xmlns:a16="http://schemas.microsoft.com/office/drawing/2014/main" id="{76762A2C-3DBA-6F30-A555-7F46B520656D}"/>
              </a:ext>
            </a:extLst>
          </p:cNvPr>
          <p:cNvPicPr>
            <a:picLocks noChangeAspect="1"/>
          </p:cNvPicPr>
          <p:nvPr/>
        </p:nvPicPr>
        <p:blipFill>
          <a:blip r:embed="rId4"/>
          <a:stretch>
            <a:fillRect/>
          </a:stretch>
        </p:blipFill>
        <p:spPr>
          <a:xfrm>
            <a:off x="1315720" y="4508419"/>
            <a:ext cx="2258377" cy="2119075"/>
          </a:xfrm>
          <a:prstGeom prst="rect">
            <a:avLst/>
          </a:prstGeom>
        </p:spPr>
      </p:pic>
      <p:pic>
        <p:nvPicPr>
          <p:cNvPr id="3" name="Picture 2">
            <a:extLst>
              <a:ext uri="{FF2B5EF4-FFF2-40B4-BE49-F238E27FC236}">
                <a16:creationId xmlns:a16="http://schemas.microsoft.com/office/drawing/2014/main" id="{85CE0243-D71A-AF61-5D49-2E52B10A5180}"/>
              </a:ext>
            </a:extLst>
          </p:cNvPr>
          <p:cNvPicPr>
            <a:picLocks noChangeAspect="1"/>
          </p:cNvPicPr>
          <p:nvPr/>
        </p:nvPicPr>
        <p:blipFill>
          <a:blip r:embed="rId5"/>
          <a:stretch>
            <a:fillRect/>
          </a:stretch>
        </p:blipFill>
        <p:spPr>
          <a:xfrm>
            <a:off x="3928444" y="3479800"/>
            <a:ext cx="4364139" cy="2909426"/>
          </a:xfrm>
          <a:prstGeom prst="rect">
            <a:avLst/>
          </a:prstGeom>
        </p:spPr>
      </p:pic>
      <p:pic>
        <p:nvPicPr>
          <p:cNvPr id="4" name="Picture 3">
            <a:extLst>
              <a:ext uri="{FF2B5EF4-FFF2-40B4-BE49-F238E27FC236}">
                <a16:creationId xmlns:a16="http://schemas.microsoft.com/office/drawing/2014/main" id="{61BA90F5-69AB-0B91-149F-67CF9E56C997}"/>
              </a:ext>
            </a:extLst>
          </p:cNvPr>
          <p:cNvPicPr>
            <a:picLocks noChangeAspect="1"/>
          </p:cNvPicPr>
          <p:nvPr/>
        </p:nvPicPr>
        <p:blipFill>
          <a:blip r:embed="rId6"/>
          <a:stretch>
            <a:fillRect/>
          </a:stretch>
        </p:blipFill>
        <p:spPr>
          <a:xfrm>
            <a:off x="8646930" y="4508419"/>
            <a:ext cx="2258377" cy="2143125"/>
          </a:xfrm>
          <a:prstGeom prst="rect">
            <a:avLst/>
          </a:prstGeom>
        </p:spPr>
      </p:pic>
    </p:spTree>
    <p:extLst>
      <p:ext uri="{BB962C8B-B14F-4D97-AF65-F5344CB8AC3E}">
        <p14:creationId xmlns:p14="http://schemas.microsoft.com/office/powerpoint/2010/main" val="106377945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EEE8-B537-2669-080A-7A2EF17F9C06}"/>
            </a:ext>
          </a:extLst>
        </p:cNvPr>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3322B2B1-5243-799E-4298-A0D0E398E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9862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C297BA4A6EA5458519603540491556" ma:contentTypeVersion="5" ma:contentTypeDescription="Create a new document." ma:contentTypeScope="" ma:versionID="1be839cfa87889dbe287b829ac9fef27">
  <xsd:schema xmlns:xsd="http://www.w3.org/2001/XMLSchema" xmlns:xs="http://www.w3.org/2001/XMLSchema" xmlns:p="http://schemas.microsoft.com/office/2006/metadata/properties" xmlns:ns3="663e1e50-7614-433e-b2ad-b46b260e14dd" targetNamespace="http://schemas.microsoft.com/office/2006/metadata/properties" ma:root="true" ma:fieldsID="f7bbd4e5f1589248f3809217c5ce454d" ns3:_="">
    <xsd:import namespace="663e1e50-7614-433e-b2ad-b46b260e14dd"/>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e1e50-7614-433e-b2ad-b46b260e14dd"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63e1e50-7614-433e-b2ad-b46b260e14dd" xsi:nil="true"/>
  </documentManagement>
</p:properties>
</file>

<file path=customXml/itemProps1.xml><?xml version="1.0" encoding="utf-8"?>
<ds:datastoreItem xmlns:ds="http://schemas.openxmlformats.org/officeDocument/2006/customXml" ds:itemID="{F9749A92-476B-4D5E-A7C3-5101D477EE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3e1e50-7614-433e-b2ad-b46b260e14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AA5343-7889-4571-8DFB-B177B9DBD4C8}">
  <ds:schemaRefs>
    <ds:schemaRef ds:uri="http://schemas.microsoft.com/sharepoint/v3/contenttype/forms"/>
  </ds:schemaRefs>
</ds:datastoreItem>
</file>

<file path=customXml/itemProps3.xml><?xml version="1.0" encoding="utf-8"?>
<ds:datastoreItem xmlns:ds="http://schemas.openxmlformats.org/officeDocument/2006/customXml" ds:itemID="{D60FB47A-B292-435B-B649-8F84714286E2}">
  <ds:schemaRefs>
    <ds:schemaRef ds:uri="http://schemas.microsoft.com/office/2006/metadata/properties"/>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663e1e50-7614-433e-b2ad-b46b260e14dd"/>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15612</TotalTime>
  <Words>152</Words>
  <Application>Microsoft Office PowerPoint</Application>
  <PresentationFormat>Widescreen</PresentationFormat>
  <Paragraphs>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Lanard Ingram</dc:creator>
  <cp:lastModifiedBy>Jasmine Ramirez</cp:lastModifiedBy>
  <cp:revision>22</cp:revision>
  <dcterms:created xsi:type="dcterms:W3CDTF">2025-01-10T16:01:19Z</dcterms:created>
  <dcterms:modified xsi:type="dcterms:W3CDTF">2025-07-28T19:47:48Z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0x010100E5C297BA4A6EA5458519603540491556</vt:lpwstr>
  </property>
</Properties>
</file>